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4" r:id="rId8"/>
    <p:sldId id="265" r:id="rId9"/>
    <p:sldId id="268" r:id="rId10"/>
    <p:sldId id="263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8E952B-72F1-1245-FD75-5C2B488A5BCE}" v="86" dt="2025-11-05T21:54:07.128"/>
    <p1510:client id="{4BCB2624-FDE3-0478-B694-C56D9FE10BEB}" v="116" dt="2025-11-03T22:43:14.408"/>
    <p1510:client id="{964A2C01-467D-BA4C-BFA4-655DB13D5F12}" v="50" dt="2025-11-05T09:01:32.583"/>
    <p1510:client id="{EE203357-7F0A-2A8D-7F9E-51A05CDE53B5}" v="1" dt="2025-11-03T22:29:26.5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D2501E-F488-4152-BB3E-FBBA577618D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47B0860-1513-40C6-8A2F-6982842AEBCF}">
      <dgm:prSet/>
      <dgm:spPr/>
      <dgm:t>
        <a:bodyPr/>
        <a:lstStyle/>
        <a:p>
          <a:r>
            <a:rPr lang="en-US"/>
            <a:t>OpenCV – This is an open-source library designed for computer vision and image processing.</a:t>
          </a:r>
        </a:p>
      </dgm:t>
    </dgm:pt>
    <dgm:pt modelId="{CA97C01F-69F9-4914-B152-3EC0A49F29A7}" type="parTrans" cxnId="{6DC74EBD-3709-4D1C-BCC9-7E93E145F870}">
      <dgm:prSet/>
      <dgm:spPr/>
      <dgm:t>
        <a:bodyPr/>
        <a:lstStyle/>
        <a:p>
          <a:endParaRPr lang="en-US"/>
        </a:p>
      </dgm:t>
    </dgm:pt>
    <dgm:pt modelId="{38B05054-D59B-434C-8DF3-4530BBFBEBF7}" type="sibTrans" cxnId="{6DC74EBD-3709-4D1C-BCC9-7E93E145F870}">
      <dgm:prSet/>
      <dgm:spPr/>
      <dgm:t>
        <a:bodyPr/>
        <a:lstStyle/>
        <a:p>
          <a:endParaRPr lang="en-US"/>
        </a:p>
      </dgm:t>
    </dgm:pt>
    <dgm:pt modelId="{1086B212-2B4A-48A3-8DA9-2EC6AA930392}">
      <dgm:prSet/>
      <dgm:spPr/>
      <dgm:t>
        <a:bodyPr/>
        <a:lstStyle/>
        <a:p>
          <a:r>
            <a:rPr lang="en-US"/>
            <a:t>It is used to get each frame from the camera, resize it (for speed), convert color space, pass it to the face-recognition library, then draw the bounding box + name label on the frame.</a:t>
          </a:r>
        </a:p>
      </dgm:t>
    </dgm:pt>
    <dgm:pt modelId="{3955E0F5-E13A-4359-ABFE-5BC880A640AF}" type="parTrans" cxnId="{652B1EDD-864D-4C1A-9531-8E34EFAF7D80}">
      <dgm:prSet/>
      <dgm:spPr/>
      <dgm:t>
        <a:bodyPr/>
        <a:lstStyle/>
        <a:p>
          <a:endParaRPr lang="en-US"/>
        </a:p>
      </dgm:t>
    </dgm:pt>
    <dgm:pt modelId="{A52B79C0-0087-4B5F-BC70-8F619D424FC5}" type="sibTrans" cxnId="{652B1EDD-864D-4C1A-9531-8E34EFAF7D80}">
      <dgm:prSet/>
      <dgm:spPr/>
      <dgm:t>
        <a:bodyPr/>
        <a:lstStyle/>
        <a:p>
          <a:endParaRPr lang="en-US"/>
        </a:p>
      </dgm:t>
    </dgm:pt>
    <dgm:pt modelId="{7AB8C21D-6BC5-45CB-BEA8-12ED239AC363}">
      <dgm:prSet/>
      <dgm:spPr/>
      <dgm:t>
        <a:bodyPr/>
        <a:lstStyle/>
        <a:p>
          <a:r>
            <a:rPr lang="en-US"/>
            <a:t>Face_Recognition Library – This library focuses on the math behind identifying faces</a:t>
          </a:r>
        </a:p>
      </dgm:t>
    </dgm:pt>
    <dgm:pt modelId="{96C0964F-C4D2-4F7C-98F4-2CBFE3DE659F}" type="parTrans" cxnId="{FEC0D0BA-FCC2-49CE-9415-F56FCD2F64C2}">
      <dgm:prSet/>
      <dgm:spPr/>
      <dgm:t>
        <a:bodyPr/>
        <a:lstStyle/>
        <a:p>
          <a:endParaRPr lang="en-US"/>
        </a:p>
      </dgm:t>
    </dgm:pt>
    <dgm:pt modelId="{49A4CB1E-7B1F-46F9-9A05-EBA7DEEBCA6B}" type="sibTrans" cxnId="{FEC0D0BA-FCC2-49CE-9415-F56FCD2F64C2}">
      <dgm:prSet/>
      <dgm:spPr/>
      <dgm:t>
        <a:bodyPr/>
        <a:lstStyle/>
        <a:p>
          <a:endParaRPr lang="en-US"/>
        </a:p>
      </dgm:t>
    </dgm:pt>
    <dgm:pt modelId="{9EA1DFCA-70B6-41EA-82F0-C5DD6687CDB0}">
      <dgm:prSet/>
      <dgm:spPr/>
      <dgm:t>
        <a:bodyPr/>
        <a:lstStyle/>
        <a:p>
          <a:r>
            <a:rPr lang="en-US"/>
            <a:t>It is used to detect where faces are in the image, converts faces into unique numeric encodings, and comparing those encodings to manually stored records to determine if there is a match.</a:t>
          </a:r>
        </a:p>
      </dgm:t>
    </dgm:pt>
    <dgm:pt modelId="{3901E6AC-ECA2-41D6-A4D4-9979FF1BF846}" type="parTrans" cxnId="{7CC412EA-A9EA-42DC-BA43-82E6503C94F3}">
      <dgm:prSet/>
      <dgm:spPr/>
      <dgm:t>
        <a:bodyPr/>
        <a:lstStyle/>
        <a:p>
          <a:endParaRPr lang="en-US"/>
        </a:p>
      </dgm:t>
    </dgm:pt>
    <dgm:pt modelId="{6B482B4B-EF00-4AE6-9FA0-B3BFD72BA1D6}" type="sibTrans" cxnId="{7CC412EA-A9EA-42DC-BA43-82E6503C94F3}">
      <dgm:prSet/>
      <dgm:spPr/>
      <dgm:t>
        <a:bodyPr/>
        <a:lstStyle/>
        <a:p>
          <a:endParaRPr lang="en-US"/>
        </a:p>
      </dgm:t>
    </dgm:pt>
    <dgm:pt modelId="{D32D0381-A99E-4F18-A0EF-692A94C46A8F}" type="pres">
      <dgm:prSet presAssocID="{AFD2501E-F488-4152-BB3E-FBBA577618DB}" presName="Name0" presStyleCnt="0">
        <dgm:presLayoutVars>
          <dgm:dir/>
          <dgm:animLvl val="lvl"/>
          <dgm:resizeHandles val="exact"/>
        </dgm:presLayoutVars>
      </dgm:prSet>
      <dgm:spPr/>
    </dgm:pt>
    <dgm:pt modelId="{B0A7097A-B2B2-4EA6-8FB3-37B18A8DD3E5}" type="pres">
      <dgm:prSet presAssocID="{447B0860-1513-40C6-8A2F-6982842AEBCF}" presName="linNode" presStyleCnt="0"/>
      <dgm:spPr/>
    </dgm:pt>
    <dgm:pt modelId="{67E371C5-8037-4E81-88CE-EDFE323EAD1A}" type="pres">
      <dgm:prSet presAssocID="{447B0860-1513-40C6-8A2F-6982842AEBC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5B38A905-2685-4F7C-A2AB-F955EDC74B7C}" type="pres">
      <dgm:prSet presAssocID="{447B0860-1513-40C6-8A2F-6982842AEBCF}" presName="descendantText" presStyleLbl="alignAccFollowNode1" presStyleIdx="0" presStyleCnt="2">
        <dgm:presLayoutVars>
          <dgm:bulletEnabled val="1"/>
        </dgm:presLayoutVars>
      </dgm:prSet>
      <dgm:spPr/>
    </dgm:pt>
    <dgm:pt modelId="{ED2399CE-F519-4A1A-8A4D-1FB351CC2198}" type="pres">
      <dgm:prSet presAssocID="{38B05054-D59B-434C-8DF3-4530BBFBEBF7}" presName="sp" presStyleCnt="0"/>
      <dgm:spPr/>
    </dgm:pt>
    <dgm:pt modelId="{653122DA-3373-4060-93DF-0D7F627BE5C1}" type="pres">
      <dgm:prSet presAssocID="{7AB8C21D-6BC5-45CB-BEA8-12ED239AC363}" presName="linNode" presStyleCnt="0"/>
      <dgm:spPr/>
    </dgm:pt>
    <dgm:pt modelId="{9CCC8BBD-D5CF-4E44-B5B6-EA2D3397AF9A}" type="pres">
      <dgm:prSet presAssocID="{7AB8C21D-6BC5-45CB-BEA8-12ED239AC363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5B586E6-1E13-4D39-9291-1022F702C8B0}" type="pres">
      <dgm:prSet presAssocID="{7AB8C21D-6BC5-45CB-BEA8-12ED239AC363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DA466373-8215-4B9C-8A9E-41A3D43D1E4A}" type="presOf" srcId="{AFD2501E-F488-4152-BB3E-FBBA577618DB}" destId="{D32D0381-A99E-4F18-A0EF-692A94C46A8F}" srcOrd="0" destOrd="0" presId="urn:microsoft.com/office/officeart/2005/8/layout/vList5"/>
    <dgm:cxn modelId="{F0CADC57-F838-4603-BBE3-A425A7A6E78D}" type="presOf" srcId="{7AB8C21D-6BC5-45CB-BEA8-12ED239AC363}" destId="{9CCC8BBD-D5CF-4E44-B5B6-EA2D3397AF9A}" srcOrd="0" destOrd="0" presId="urn:microsoft.com/office/officeart/2005/8/layout/vList5"/>
    <dgm:cxn modelId="{DD382CAA-E4DD-4A52-BE41-3691F0EAFE20}" type="presOf" srcId="{447B0860-1513-40C6-8A2F-6982842AEBCF}" destId="{67E371C5-8037-4E81-88CE-EDFE323EAD1A}" srcOrd="0" destOrd="0" presId="urn:microsoft.com/office/officeart/2005/8/layout/vList5"/>
    <dgm:cxn modelId="{AB5AC5B1-9EC5-4C9D-8D84-886E196A4CC7}" type="presOf" srcId="{1086B212-2B4A-48A3-8DA9-2EC6AA930392}" destId="{5B38A905-2685-4F7C-A2AB-F955EDC74B7C}" srcOrd="0" destOrd="0" presId="urn:microsoft.com/office/officeart/2005/8/layout/vList5"/>
    <dgm:cxn modelId="{FEC0D0BA-FCC2-49CE-9415-F56FCD2F64C2}" srcId="{AFD2501E-F488-4152-BB3E-FBBA577618DB}" destId="{7AB8C21D-6BC5-45CB-BEA8-12ED239AC363}" srcOrd="1" destOrd="0" parTransId="{96C0964F-C4D2-4F7C-98F4-2CBFE3DE659F}" sibTransId="{49A4CB1E-7B1F-46F9-9A05-EBA7DEEBCA6B}"/>
    <dgm:cxn modelId="{6DC74EBD-3709-4D1C-BCC9-7E93E145F870}" srcId="{AFD2501E-F488-4152-BB3E-FBBA577618DB}" destId="{447B0860-1513-40C6-8A2F-6982842AEBCF}" srcOrd="0" destOrd="0" parTransId="{CA97C01F-69F9-4914-B152-3EC0A49F29A7}" sibTransId="{38B05054-D59B-434C-8DF3-4530BBFBEBF7}"/>
    <dgm:cxn modelId="{4FC6D4D4-C8B6-454A-96BF-9EB4BE6BF9E1}" type="presOf" srcId="{9EA1DFCA-70B6-41EA-82F0-C5DD6687CDB0}" destId="{75B586E6-1E13-4D39-9291-1022F702C8B0}" srcOrd="0" destOrd="0" presId="urn:microsoft.com/office/officeart/2005/8/layout/vList5"/>
    <dgm:cxn modelId="{652B1EDD-864D-4C1A-9531-8E34EFAF7D80}" srcId="{447B0860-1513-40C6-8A2F-6982842AEBCF}" destId="{1086B212-2B4A-48A3-8DA9-2EC6AA930392}" srcOrd="0" destOrd="0" parTransId="{3955E0F5-E13A-4359-ABFE-5BC880A640AF}" sibTransId="{A52B79C0-0087-4B5F-BC70-8F619D424FC5}"/>
    <dgm:cxn modelId="{7CC412EA-A9EA-42DC-BA43-82E6503C94F3}" srcId="{7AB8C21D-6BC5-45CB-BEA8-12ED239AC363}" destId="{9EA1DFCA-70B6-41EA-82F0-C5DD6687CDB0}" srcOrd="0" destOrd="0" parTransId="{3901E6AC-ECA2-41D6-A4D4-9979FF1BF846}" sibTransId="{6B482B4B-EF00-4AE6-9FA0-B3BFD72BA1D6}"/>
    <dgm:cxn modelId="{B7724BF1-1BBE-4B50-81B0-96A1D2C6C12E}" type="presParOf" srcId="{D32D0381-A99E-4F18-A0EF-692A94C46A8F}" destId="{B0A7097A-B2B2-4EA6-8FB3-37B18A8DD3E5}" srcOrd="0" destOrd="0" presId="urn:microsoft.com/office/officeart/2005/8/layout/vList5"/>
    <dgm:cxn modelId="{7351BD47-EB06-4E14-86C2-403743E5BD61}" type="presParOf" srcId="{B0A7097A-B2B2-4EA6-8FB3-37B18A8DD3E5}" destId="{67E371C5-8037-4E81-88CE-EDFE323EAD1A}" srcOrd="0" destOrd="0" presId="urn:microsoft.com/office/officeart/2005/8/layout/vList5"/>
    <dgm:cxn modelId="{B394A008-0073-4EBB-BB35-773BC7EFF09D}" type="presParOf" srcId="{B0A7097A-B2B2-4EA6-8FB3-37B18A8DD3E5}" destId="{5B38A905-2685-4F7C-A2AB-F955EDC74B7C}" srcOrd="1" destOrd="0" presId="urn:microsoft.com/office/officeart/2005/8/layout/vList5"/>
    <dgm:cxn modelId="{6D396C9D-CA72-475A-8C78-994494C52592}" type="presParOf" srcId="{D32D0381-A99E-4F18-A0EF-692A94C46A8F}" destId="{ED2399CE-F519-4A1A-8A4D-1FB351CC2198}" srcOrd="1" destOrd="0" presId="urn:microsoft.com/office/officeart/2005/8/layout/vList5"/>
    <dgm:cxn modelId="{E706F84B-CA6D-48D4-8F5F-25397A437795}" type="presParOf" srcId="{D32D0381-A99E-4F18-A0EF-692A94C46A8F}" destId="{653122DA-3373-4060-93DF-0D7F627BE5C1}" srcOrd="2" destOrd="0" presId="urn:microsoft.com/office/officeart/2005/8/layout/vList5"/>
    <dgm:cxn modelId="{7738CE30-50C4-4F4C-8AB7-9C53F0B053A7}" type="presParOf" srcId="{653122DA-3373-4060-93DF-0D7F627BE5C1}" destId="{9CCC8BBD-D5CF-4E44-B5B6-EA2D3397AF9A}" srcOrd="0" destOrd="0" presId="urn:microsoft.com/office/officeart/2005/8/layout/vList5"/>
    <dgm:cxn modelId="{E8DAA477-256D-4983-ADD3-22767B408CCE}" type="presParOf" srcId="{653122DA-3373-4060-93DF-0D7F627BE5C1}" destId="{75B586E6-1E13-4D39-9291-1022F702C8B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38A905-2685-4F7C-A2AB-F955EDC74B7C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It is used to get each frame from the camera, resize it (for speed), convert color space, pass it to the face-recognition library, then draw the bounding box + name label on the frame.</a:t>
          </a:r>
        </a:p>
      </dsp:txBody>
      <dsp:txXfrm rot="-5400000">
        <a:off x="3785616" y="295201"/>
        <a:ext cx="6647092" cy="1532257"/>
      </dsp:txXfrm>
    </dsp:sp>
    <dsp:sp modelId="{67E371C5-8037-4E81-88CE-EDFE323EAD1A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OpenCV – This is an open-source library designed for computer vision and image processing.</a:t>
          </a:r>
        </a:p>
      </dsp:txBody>
      <dsp:txXfrm>
        <a:off x="103614" y="103667"/>
        <a:ext cx="3578388" cy="1915324"/>
      </dsp:txXfrm>
    </dsp:sp>
    <dsp:sp modelId="{75B586E6-1E13-4D39-9291-1022F702C8B0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It is used to detect where faces are in the image, converts faces into unique numeric encodings, and comparing those encodings to manually stored records to determine if there is a match.</a:t>
          </a:r>
        </a:p>
      </dsp:txBody>
      <dsp:txXfrm rot="-5400000">
        <a:off x="3785616" y="2523880"/>
        <a:ext cx="6647092" cy="1532257"/>
      </dsp:txXfrm>
    </dsp:sp>
    <dsp:sp modelId="{9CCC8BBD-D5CF-4E44-B5B6-EA2D3397AF9A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Face_Recognition Library – This library focuses on the math behind identifying faces</a:t>
          </a:r>
        </a:p>
      </dsp:txBody>
      <dsp:txXfrm>
        <a:off x="103614" y="2332346"/>
        <a:ext cx="3578388" cy="19153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Facial Recognition: Pi 5 vs Pi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/>
              <a:t>By: Daniel Alvarez, Franco Doval , Martin Navarrete, Kevyn Santos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992D-F3D9-2A9C-EA9A-ACB39BDB7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AC420-8554-4781-35B4-F7FE1303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At both resolutions, we noticed that the temperature on the Pi 5 is much higher. We concluded that this is likely due to the Pi 5's higher power draw. </a:t>
            </a:r>
          </a:p>
          <a:p>
            <a:r>
              <a:rPr lang="en-US" dirty="0"/>
              <a:t>One discrepancy that we noticed was that the temperatures would go down slightly with more faces introduced. We think this is because the load is spreading out through the cores</a:t>
            </a:r>
          </a:p>
          <a:p>
            <a:r>
              <a:rPr lang="en-US" dirty="0"/>
              <a:t>At both resolutions, the Pi 5 performed much better in terms of FPS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0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1952-04E3-CE33-8401-E258DA2EF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Goals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B89E52-05FA-0BC1-CC18-05AD4B40D0E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of our Data is incomplete. We hope to re-test using perf to complete our analysis.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8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F45B8-AD18-1FCE-8F62-5042050B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Hardware Tested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41FA97-15E4-7D51-166B-E3600F968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Raspberry PI 5 8gb model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C2BF8-57EF-C26E-FB33-23CC49467E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SoC/CPU: Broadcom BCM2712, quad-core Arm Cortex-A76 @ 2.4 GHz</a:t>
            </a:r>
          </a:p>
          <a:p>
            <a:r>
              <a:rPr lang="en-US"/>
              <a:t>Memory: 8GB  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AB87C-C043-3D1B-6188-A371BAC59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Raspberry PI 4 8gb model 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AC813B-1F1F-5E37-798A-906E73D8C2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SoC/CPU: Broadcom BCM2711, quad-core Arm Cortex-A72 @ up to 1.8 GHz</a:t>
            </a:r>
          </a:p>
          <a:p>
            <a:r>
              <a:rPr lang="en-US"/>
              <a:t>Memory: 8GB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AAE4D-7619-AEBA-A8A2-60A232256CFA}"/>
              </a:ext>
            </a:extLst>
          </p:cNvPr>
          <p:cNvSpPr txBox="1"/>
          <p:nvPr/>
        </p:nvSpPr>
        <p:spPr>
          <a:xfrm>
            <a:off x="317314" y="6362363"/>
            <a:ext cx="110482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Note: Both PIs were tested with Raspberry Pi Camera Module V2-8Megapixel,1080p</a:t>
            </a:r>
          </a:p>
        </p:txBody>
      </p:sp>
    </p:spTree>
    <p:extLst>
      <p:ext uri="{BB962C8B-B14F-4D97-AF65-F5344CB8AC3E}">
        <p14:creationId xmlns:p14="http://schemas.microsoft.com/office/powerpoint/2010/main" val="838557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FD92-1C97-4642-F34E-9C1D5505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Libraries we used for Facial Recognition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3B0C3740-CECC-A252-E529-D59CBB396A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933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DB2B-A6D7-027F-FCB9-17786158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and Gathering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D499-62DF-7E51-405B-786A5B258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We gathered data with 0 - 4 faces detected.</a:t>
            </a:r>
          </a:p>
          <a:p>
            <a:r>
              <a:rPr lang="en-US"/>
              <a:t>We tested the performance of both Pi's at two resolutions.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640 x 480 &amp; 1280 x 720</a:t>
            </a:r>
          </a:p>
          <a:p>
            <a:r>
              <a:rPr lang="en-US"/>
              <a:t>Ensured a consistent testing environment.</a:t>
            </a:r>
          </a:p>
          <a:p>
            <a:r>
              <a:rPr lang="en-US"/>
              <a:t>Data Gathered: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CPU Utilization (%)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CPU Temperature (</a:t>
            </a:r>
            <a:r>
              <a:rPr lang="en-US">
                <a:ea typeface="+mn-lt"/>
                <a:cs typeface="+mn-lt"/>
              </a:rPr>
              <a:t>°</a:t>
            </a:r>
            <a:r>
              <a:rPr lang="en-US"/>
              <a:t>C)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Memory Utilization (%)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/>
              <a:t>FPS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4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BDA69-DAFB-2B5F-664A-EF5D6BE1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Temperature comparison at 1280 x 720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FA1C8-80D1-4653-D015-42F5D6F67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 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1EF23B5-C4CD-EA52-8AD2-124F986540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8677" y="2810452"/>
            <a:ext cx="5157787" cy="3073833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0D1F21-E7BC-1BDE-5314-3C411E3F35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Pi 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D67F50-9423-C22E-9917-986F676995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02883"/>
            <a:ext cx="5183188" cy="30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07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DD888-A31F-9D78-CEB3-9F7B4F18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295F6-E817-7FAA-0658-E7407CEC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CPU Temperature comparison at 640 x 480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92EEB-10B4-9056-A4C5-ACEA10645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42606-AE13-EC6C-078D-5594BCB53D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Pi 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481E63-D8CF-868A-4AE0-9BC42977899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802883"/>
            <a:ext cx="5183188" cy="3088971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9595BA-25F3-B093-4A02-F3BF0DB7C4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12081"/>
            <a:ext cx="5157787" cy="307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96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60F8-79B0-DC63-C58B-7B110F6A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FPS comparison at 1280 x 720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D3E15-C7DF-0798-9129-8D9EAD83A3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 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47F9AF-7C7E-D180-49EA-3E57717FA6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09676"/>
            <a:ext cx="5157787" cy="3075386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151F36-9676-1C72-331B-9DE6599024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Pi 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42DE1C8-670F-B4E8-2BFE-B2727DB1735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02883"/>
            <a:ext cx="5183188" cy="30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58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1AE52-7911-B36D-5840-CB0E35444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E01-148C-FE42-FDC2-445269FC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FPS comparison at 640 x 480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ABD0B-3627-A591-4BD3-DD323AF89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 5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A90FAD-B016-FD72-A310-FA88CA603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Pi 4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C827187-D21B-98BF-4622-B22E53E158E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802103"/>
            <a:ext cx="5183188" cy="3090532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8B07D6-F350-1DAC-8EF7-9268F5191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2810452"/>
            <a:ext cx="5157787" cy="307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19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8F959-27BA-DD22-AE1D-248156639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/>
              <a:t>Demonstrations from testing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5FD6B751-E1BB-43C9-8B94-ADDB43C0FFC1">
            <a:hlinkClick r:id="" action="ppaction://media"/>
            <a:extLst>
              <a:ext uri="{FF2B5EF4-FFF2-40B4-BE49-F238E27FC236}">
                <a16:creationId xmlns:a16="http://schemas.microsoft.com/office/drawing/2014/main" id="{8283F1BD-568E-319E-1F99-21B5F6EAC2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8059" y="2642196"/>
            <a:ext cx="2775978" cy="3600041"/>
          </a:xfrm>
          <a:prstGeom prst="rect">
            <a:avLst/>
          </a:prstGeom>
        </p:spPr>
      </p:pic>
      <p:pic>
        <p:nvPicPr>
          <p:cNvPr id="4" name="Picture 3" descr="A computer screen with a picture of a person&#10;&#10;AI-generated content may be incorrect.">
            <a:extLst>
              <a:ext uri="{FF2B5EF4-FFF2-40B4-BE49-F238E27FC236}">
                <a16:creationId xmlns:a16="http://schemas.microsoft.com/office/drawing/2014/main" id="{39EF541B-BE69-B1EB-00B5-2FB5A09FA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4295979" y="3069789"/>
            <a:ext cx="3600041" cy="27000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4B0D40-2F9C-3CEF-D392-C1BB0BA3D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220279" y="3069789"/>
            <a:ext cx="3600041" cy="270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2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Facial Recognition: Pi 5 vs Pi 4</vt:lpstr>
      <vt:lpstr>Hardware Tested</vt:lpstr>
      <vt:lpstr>Libraries we used for Facial Recognition</vt:lpstr>
      <vt:lpstr>Testing and Gathering Data</vt:lpstr>
      <vt:lpstr>CPU Temperature comparison at 1280 x 720</vt:lpstr>
      <vt:lpstr>CPU Temperature comparison at 640 x 480</vt:lpstr>
      <vt:lpstr>FPS comparison at 1280 x 720</vt:lpstr>
      <vt:lpstr>FPS comparison at 640 x 480</vt:lpstr>
      <vt:lpstr>Demonstrations from testing</vt:lpstr>
      <vt:lpstr>Analysis</vt:lpstr>
      <vt:lpstr>Future Goals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34</cp:revision>
  <dcterms:created xsi:type="dcterms:W3CDTF">2025-10-27T22:58:31Z</dcterms:created>
  <dcterms:modified xsi:type="dcterms:W3CDTF">2025-11-05T22:30:13Z</dcterms:modified>
</cp:coreProperties>
</file>